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roxima Nova"/>
      <p:regular r:id="rId17"/>
      <p:bold r:id="rId18"/>
      <p:italic r:id="rId19"/>
      <p:boldItalic r:id="rId20"/>
    </p:embeddedFont>
    <p:embeddedFont>
      <p:font typeface="Fugaz One"/>
      <p:regular r:id="rId21"/>
    </p:embeddedFont>
    <p:embeddedFont>
      <p:font typeface="Ultra"/>
      <p:regular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61E798-8A4C-4C6B-83C8-A2E2E5187D40}">
  <a:tblStyle styleId="{7C61E798-8A4C-4C6B-83C8-A2E2E5187D4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6.xml"/><Relationship Id="rId22" Type="http://schemas.openxmlformats.org/officeDocument/2006/relationships/font" Target="fonts/Ultra-regular.fntdata"/><Relationship Id="rId10" Type="http://schemas.openxmlformats.org/officeDocument/2006/relationships/slide" Target="slides/slide5.xml"/><Relationship Id="rId21" Type="http://schemas.openxmlformats.org/officeDocument/2006/relationships/font" Target="fonts/FugazOn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italic.fntdata"/><Relationship Id="rId6" Type="http://schemas.openxmlformats.org/officeDocument/2006/relationships/slide" Target="slides/slide1.xml"/><Relationship Id="rId18"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ctionary.cambridge.org/dictionary/english/nuanc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m/news/world-us-canada-51602655"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Gn1LX9UOp7LZpbTOGfOSGSojyobMF2IOPYsiIVzAAw/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255c3eb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255c3eb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0401316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0401316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d2e0179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0d2e0179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BQ4,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8263bec6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8263bec6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Take answers, but do NOT debrief yet. Ideas can be jotted down on the board - particularly more disparaging ones!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is a trick question, because there is no one reason for this - as we are going to explore. </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2b8d403d9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2b8d403d9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Definitions adapted from the Cambridge dictionary. See </a:t>
            </a:r>
            <a:r>
              <a:rPr lang="en" u="sng">
                <a:solidFill>
                  <a:schemeClr val="hlink"/>
                </a:solidFill>
                <a:latin typeface="Proxima Nova"/>
                <a:ea typeface="Proxima Nova"/>
                <a:cs typeface="Proxima Nova"/>
                <a:sym typeface="Proxima Nova"/>
                <a:hlinkClick r:id="rId2"/>
              </a:rPr>
              <a:t>this page</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We develop these ideas in BQ6 (Experts)</a:t>
            </a:r>
            <a:endParaRPr b="1">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2b8d403d9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2b8d403d9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2b8d403d9_0_1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2b8d403d9_0_1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Video is 14 minutes long</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Note the appearance of ‘</a:t>
            </a:r>
            <a:r>
              <a:rPr lang="en" u="sng">
                <a:solidFill>
                  <a:schemeClr val="hlink"/>
                </a:solidFill>
                <a:latin typeface="Proxima Nova"/>
                <a:ea typeface="Proxima Nova"/>
                <a:cs typeface="Proxima Nova"/>
                <a:sym typeface="Proxima Nova"/>
                <a:hlinkClick r:id="rId2"/>
              </a:rPr>
              <a:t>Mad’ Mike Hughes</a:t>
            </a:r>
            <a:r>
              <a:rPr lang="en">
                <a:latin typeface="Proxima Nova"/>
                <a:ea typeface="Proxima Nova"/>
                <a:cs typeface="Proxima Nova"/>
                <a:sym typeface="Proxima Nova"/>
              </a:rPr>
              <a:t> at 10 minutes, who died in a rocket crash in February 2020 while trying to prove the truth of the flat earth theory.</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727b6ae0f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27b6ae0f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74f357c0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4f357c0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first article explains the actions of the protestors as being down to ‘stupidity’. It’s a very incomplete picture.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second report allows students to see the issue in a more complex and varied way.</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final question gives a little preview of lesson 4.7...</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040131673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040131673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For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8267b64f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8267b64f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BQ4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20">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7">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61" name="Google Shape;61;p14"/>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28">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3389100" y="0"/>
            <a:ext cx="5754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5"/>
          <p:cNvSpPr txBox="1"/>
          <p:nvPr>
            <p:ph type="title"/>
          </p:nvPr>
        </p:nvSpPr>
        <p:spPr>
          <a:xfrm>
            <a:off x="321825" y="694100"/>
            <a:ext cx="2651400" cy="1781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2600">
                <a:solidFill>
                  <a:schemeClr val="dk1"/>
                </a:solidFill>
              </a:defRPr>
            </a:lvl1pPr>
            <a:lvl2pPr lvl="1" algn="l">
              <a:lnSpc>
                <a:spcPct val="100000"/>
              </a:lnSpc>
              <a:spcBef>
                <a:spcPts val="0"/>
              </a:spcBef>
              <a:spcAft>
                <a:spcPts val="0"/>
              </a:spcAft>
              <a:buNone/>
              <a:defRPr b="1" sz="2600">
                <a:solidFill>
                  <a:schemeClr val="dk1"/>
                </a:solidFill>
              </a:defRPr>
            </a:lvl2pPr>
            <a:lvl3pPr lvl="2" algn="l">
              <a:lnSpc>
                <a:spcPct val="100000"/>
              </a:lnSpc>
              <a:spcBef>
                <a:spcPts val="0"/>
              </a:spcBef>
              <a:spcAft>
                <a:spcPts val="0"/>
              </a:spcAft>
              <a:buNone/>
              <a:defRPr b="1" sz="2600">
                <a:solidFill>
                  <a:schemeClr val="dk1"/>
                </a:solidFill>
              </a:defRPr>
            </a:lvl3pPr>
            <a:lvl4pPr lvl="3" algn="l">
              <a:lnSpc>
                <a:spcPct val="100000"/>
              </a:lnSpc>
              <a:spcBef>
                <a:spcPts val="0"/>
              </a:spcBef>
              <a:spcAft>
                <a:spcPts val="0"/>
              </a:spcAft>
              <a:buNone/>
              <a:defRPr b="1" sz="2600">
                <a:solidFill>
                  <a:schemeClr val="dk1"/>
                </a:solidFill>
              </a:defRPr>
            </a:lvl4pPr>
            <a:lvl5pPr lvl="4" algn="l">
              <a:lnSpc>
                <a:spcPct val="100000"/>
              </a:lnSpc>
              <a:spcBef>
                <a:spcPts val="0"/>
              </a:spcBef>
              <a:spcAft>
                <a:spcPts val="0"/>
              </a:spcAft>
              <a:buNone/>
              <a:defRPr b="1" sz="2600">
                <a:solidFill>
                  <a:schemeClr val="dk1"/>
                </a:solidFill>
              </a:defRPr>
            </a:lvl5pPr>
            <a:lvl6pPr lvl="5" algn="l">
              <a:lnSpc>
                <a:spcPct val="100000"/>
              </a:lnSpc>
              <a:spcBef>
                <a:spcPts val="0"/>
              </a:spcBef>
              <a:spcAft>
                <a:spcPts val="0"/>
              </a:spcAft>
              <a:buNone/>
              <a:defRPr b="1" sz="2600">
                <a:solidFill>
                  <a:schemeClr val="dk1"/>
                </a:solidFill>
              </a:defRPr>
            </a:lvl6pPr>
            <a:lvl7pPr lvl="6" algn="l">
              <a:lnSpc>
                <a:spcPct val="100000"/>
              </a:lnSpc>
              <a:spcBef>
                <a:spcPts val="0"/>
              </a:spcBef>
              <a:spcAft>
                <a:spcPts val="0"/>
              </a:spcAft>
              <a:buNone/>
              <a:defRPr b="1" sz="2600">
                <a:solidFill>
                  <a:schemeClr val="dk1"/>
                </a:solidFill>
              </a:defRPr>
            </a:lvl7pPr>
            <a:lvl8pPr lvl="7" algn="l">
              <a:lnSpc>
                <a:spcPct val="100000"/>
              </a:lnSpc>
              <a:spcBef>
                <a:spcPts val="0"/>
              </a:spcBef>
              <a:spcAft>
                <a:spcPts val="0"/>
              </a:spcAft>
              <a:buNone/>
              <a:defRPr b="1" sz="2600">
                <a:solidFill>
                  <a:schemeClr val="dk1"/>
                </a:solidFill>
              </a:defRPr>
            </a:lvl8pPr>
            <a:lvl9pPr lvl="8" algn="l">
              <a:lnSpc>
                <a:spcPct val="100000"/>
              </a:lnSpc>
              <a:spcBef>
                <a:spcPts val="0"/>
              </a:spcBef>
              <a:spcAft>
                <a:spcPts val="0"/>
              </a:spcAft>
              <a:buNone/>
              <a:defRPr b="1" sz="2600">
                <a:solidFill>
                  <a:schemeClr val="dk1"/>
                </a:solidFill>
              </a:defRPr>
            </a:lvl9pPr>
          </a:lstStyle>
          <a:p/>
        </p:txBody>
      </p:sp>
      <p:sp>
        <p:nvSpPr>
          <p:cNvPr id="68" name="Google Shape;68;p15"/>
          <p:cNvSpPr txBox="1"/>
          <p:nvPr>
            <p:ph idx="1" type="body"/>
          </p:nvPr>
        </p:nvSpPr>
        <p:spPr>
          <a:xfrm>
            <a:off x="321825" y="2506879"/>
            <a:ext cx="2651400" cy="19371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1600"/>
              </a:spcBef>
              <a:spcAft>
                <a:spcPts val="0"/>
              </a:spcAft>
              <a:buClr>
                <a:schemeClr val="dk1"/>
              </a:buClr>
              <a:buSzPts val="1200"/>
              <a:buChar char="○"/>
              <a:defRPr sz="1200">
                <a:solidFill>
                  <a:schemeClr val="dk1"/>
                </a:solidFill>
              </a:defRPr>
            </a:lvl2pPr>
            <a:lvl3pPr indent="-304800" lvl="2" marL="1371600" algn="l">
              <a:lnSpc>
                <a:spcPct val="115000"/>
              </a:lnSpc>
              <a:spcBef>
                <a:spcPts val="1600"/>
              </a:spcBef>
              <a:spcAft>
                <a:spcPts val="0"/>
              </a:spcAft>
              <a:buClr>
                <a:schemeClr val="dk1"/>
              </a:buClr>
              <a:buSzPts val="1200"/>
              <a:buChar char="■"/>
              <a:defRPr sz="1200">
                <a:solidFill>
                  <a:schemeClr val="dk1"/>
                </a:solidFill>
              </a:defRPr>
            </a:lvl3pPr>
            <a:lvl4pPr indent="-304800" lvl="3" marL="1828800" algn="l">
              <a:lnSpc>
                <a:spcPct val="115000"/>
              </a:lnSpc>
              <a:spcBef>
                <a:spcPts val="1600"/>
              </a:spcBef>
              <a:spcAft>
                <a:spcPts val="0"/>
              </a:spcAft>
              <a:buClr>
                <a:schemeClr val="dk1"/>
              </a:buClr>
              <a:buSzPts val="1200"/>
              <a:buChar char="●"/>
              <a:defRPr sz="1200">
                <a:solidFill>
                  <a:schemeClr val="dk1"/>
                </a:solidFill>
              </a:defRPr>
            </a:lvl4pPr>
            <a:lvl5pPr indent="-304800" lvl="4" marL="2286000" algn="l">
              <a:lnSpc>
                <a:spcPct val="115000"/>
              </a:lnSpc>
              <a:spcBef>
                <a:spcPts val="1600"/>
              </a:spcBef>
              <a:spcAft>
                <a:spcPts val="0"/>
              </a:spcAft>
              <a:buClr>
                <a:schemeClr val="dk1"/>
              </a:buClr>
              <a:buSzPts val="1200"/>
              <a:buChar char="○"/>
              <a:defRPr sz="1200">
                <a:solidFill>
                  <a:schemeClr val="dk1"/>
                </a:solidFill>
              </a:defRPr>
            </a:lvl5pPr>
            <a:lvl6pPr indent="-304800" lvl="5" marL="2743200" algn="l">
              <a:lnSpc>
                <a:spcPct val="115000"/>
              </a:lnSpc>
              <a:spcBef>
                <a:spcPts val="1600"/>
              </a:spcBef>
              <a:spcAft>
                <a:spcPts val="0"/>
              </a:spcAft>
              <a:buClr>
                <a:schemeClr val="dk1"/>
              </a:buClr>
              <a:buSzPts val="1200"/>
              <a:buChar char="■"/>
              <a:defRPr sz="1200">
                <a:solidFill>
                  <a:schemeClr val="dk1"/>
                </a:solidFill>
              </a:defRPr>
            </a:lvl6pPr>
            <a:lvl7pPr indent="-304800" lvl="6" marL="3200400" algn="l">
              <a:lnSpc>
                <a:spcPct val="115000"/>
              </a:lnSpc>
              <a:spcBef>
                <a:spcPts val="1600"/>
              </a:spcBef>
              <a:spcAft>
                <a:spcPts val="0"/>
              </a:spcAft>
              <a:buClr>
                <a:schemeClr val="dk1"/>
              </a:buClr>
              <a:buSzPts val="1200"/>
              <a:buChar char="●"/>
              <a:defRPr sz="1200">
                <a:solidFill>
                  <a:schemeClr val="dk1"/>
                </a:solidFill>
              </a:defRPr>
            </a:lvl7pPr>
            <a:lvl8pPr indent="-304800" lvl="7" marL="3657600" algn="l">
              <a:lnSpc>
                <a:spcPct val="115000"/>
              </a:lnSpc>
              <a:spcBef>
                <a:spcPts val="1600"/>
              </a:spcBef>
              <a:spcAft>
                <a:spcPts val="0"/>
              </a:spcAft>
              <a:buClr>
                <a:schemeClr val="dk1"/>
              </a:buClr>
              <a:buSzPts val="1200"/>
              <a:buChar char="○"/>
              <a:defRPr sz="1200">
                <a:solidFill>
                  <a:schemeClr val="dk1"/>
                </a:solidFill>
              </a:defRPr>
            </a:lvl8pPr>
            <a:lvl9pPr indent="-304800" lvl="8" marL="4114800" algn="l">
              <a:lnSpc>
                <a:spcPct val="115000"/>
              </a:lnSpc>
              <a:spcBef>
                <a:spcPts val="1600"/>
              </a:spcBef>
              <a:spcAft>
                <a:spcPts val="1600"/>
              </a:spcAft>
              <a:buClr>
                <a:schemeClr val="dk1"/>
              </a:buClr>
              <a:buSzPts val="1200"/>
              <a:buChar char="■"/>
              <a:defRPr sz="1200">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9">
    <p:bg>
      <p:bgPr>
        <a:solidFill>
          <a:srgbClr val="FFFFFF"/>
        </a:solidFill>
      </p:bgPr>
    </p:bg>
    <p:spTree>
      <p:nvGrpSpPr>
        <p:cNvPr id="69" name="Shape 69"/>
        <p:cNvGrpSpPr/>
        <p:nvPr/>
      </p:nvGrpSpPr>
      <p:grpSpPr>
        <a:xfrm>
          <a:off x="0" y="0"/>
          <a:ext cx="0" cy="0"/>
          <a:chOff x="0" y="0"/>
          <a:chExt cx="0" cy="0"/>
        </a:xfrm>
      </p:grpSpPr>
      <p:sp>
        <p:nvSpPr>
          <p:cNvPr id="70" name="Google Shape;70;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72" name="Google Shape;72;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3" name="Google Shape;73;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0">
    <p:bg>
      <p:bgPr>
        <a:solidFill>
          <a:srgbClr val="FFFFFF"/>
        </a:solidFill>
      </p:bgPr>
    </p:bg>
    <p:spTree>
      <p:nvGrpSpPr>
        <p:cNvPr id="74" name="Shape 74"/>
        <p:cNvGrpSpPr/>
        <p:nvPr/>
      </p:nvGrpSpPr>
      <p:grpSpPr>
        <a:xfrm>
          <a:off x="0" y="0"/>
          <a:ext cx="0" cy="0"/>
          <a:chOff x="0" y="0"/>
          <a:chExt cx="0" cy="0"/>
        </a:xfrm>
      </p:grpSpPr>
      <p:sp>
        <p:nvSpPr>
          <p:cNvPr id="75" name="Google Shape;75;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2"/>
                </a:solidFill>
              </a:defRPr>
            </a:lvl1pPr>
            <a:lvl2pPr lvl="1" algn="l">
              <a:lnSpc>
                <a:spcPct val="100000"/>
              </a:lnSpc>
              <a:spcBef>
                <a:spcPts val="0"/>
              </a:spcBef>
              <a:spcAft>
                <a:spcPts val="0"/>
              </a:spcAft>
              <a:buClr>
                <a:schemeClr val="dk1"/>
              </a:buClr>
              <a:buSzPts val="3000"/>
              <a:buNone/>
              <a:defRPr b="1" sz="3000">
                <a:solidFill>
                  <a:schemeClr val="dk2"/>
                </a:solidFill>
              </a:defRPr>
            </a:lvl2pPr>
            <a:lvl3pPr lvl="2" algn="l">
              <a:lnSpc>
                <a:spcPct val="100000"/>
              </a:lnSpc>
              <a:spcBef>
                <a:spcPts val="0"/>
              </a:spcBef>
              <a:spcAft>
                <a:spcPts val="0"/>
              </a:spcAft>
              <a:buClr>
                <a:schemeClr val="dk1"/>
              </a:buClr>
              <a:buSzPts val="3000"/>
              <a:buNone/>
              <a:defRPr b="1" sz="3000">
                <a:solidFill>
                  <a:schemeClr val="dk2"/>
                </a:solidFill>
              </a:defRPr>
            </a:lvl3pPr>
            <a:lvl4pPr lvl="3" algn="l">
              <a:lnSpc>
                <a:spcPct val="100000"/>
              </a:lnSpc>
              <a:spcBef>
                <a:spcPts val="0"/>
              </a:spcBef>
              <a:spcAft>
                <a:spcPts val="0"/>
              </a:spcAft>
              <a:buClr>
                <a:schemeClr val="dk1"/>
              </a:buClr>
              <a:buSzPts val="3000"/>
              <a:buNone/>
              <a:defRPr b="1" sz="3000">
                <a:solidFill>
                  <a:schemeClr val="dk2"/>
                </a:solidFill>
              </a:defRPr>
            </a:lvl4pPr>
            <a:lvl5pPr lvl="4" algn="l">
              <a:lnSpc>
                <a:spcPct val="100000"/>
              </a:lnSpc>
              <a:spcBef>
                <a:spcPts val="0"/>
              </a:spcBef>
              <a:spcAft>
                <a:spcPts val="0"/>
              </a:spcAft>
              <a:buClr>
                <a:schemeClr val="dk1"/>
              </a:buClr>
              <a:buSzPts val="3000"/>
              <a:buNone/>
              <a:defRPr b="1" sz="3000">
                <a:solidFill>
                  <a:schemeClr val="dk2"/>
                </a:solidFill>
              </a:defRPr>
            </a:lvl5pPr>
            <a:lvl6pPr lvl="5" algn="l">
              <a:lnSpc>
                <a:spcPct val="100000"/>
              </a:lnSpc>
              <a:spcBef>
                <a:spcPts val="0"/>
              </a:spcBef>
              <a:spcAft>
                <a:spcPts val="0"/>
              </a:spcAft>
              <a:buClr>
                <a:schemeClr val="dk1"/>
              </a:buClr>
              <a:buSzPts val="3000"/>
              <a:buNone/>
              <a:defRPr b="1" sz="3000">
                <a:solidFill>
                  <a:schemeClr val="dk2"/>
                </a:solidFill>
              </a:defRPr>
            </a:lvl6pPr>
            <a:lvl7pPr lvl="6" algn="l">
              <a:lnSpc>
                <a:spcPct val="100000"/>
              </a:lnSpc>
              <a:spcBef>
                <a:spcPts val="0"/>
              </a:spcBef>
              <a:spcAft>
                <a:spcPts val="0"/>
              </a:spcAft>
              <a:buClr>
                <a:schemeClr val="dk1"/>
              </a:buClr>
              <a:buSzPts val="3000"/>
              <a:buNone/>
              <a:defRPr b="1" sz="3000">
                <a:solidFill>
                  <a:schemeClr val="dk2"/>
                </a:solidFill>
              </a:defRPr>
            </a:lvl7pPr>
            <a:lvl8pPr lvl="7" algn="l">
              <a:lnSpc>
                <a:spcPct val="100000"/>
              </a:lnSpc>
              <a:spcBef>
                <a:spcPts val="0"/>
              </a:spcBef>
              <a:spcAft>
                <a:spcPts val="0"/>
              </a:spcAft>
              <a:buClr>
                <a:schemeClr val="dk1"/>
              </a:buClr>
              <a:buSzPts val="3000"/>
              <a:buNone/>
              <a:defRPr b="1" sz="3000">
                <a:solidFill>
                  <a:schemeClr val="dk2"/>
                </a:solidFill>
              </a:defRPr>
            </a:lvl8pPr>
            <a:lvl9pPr lvl="8" algn="l">
              <a:lnSpc>
                <a:spcPct val="100000"/>
              </a:lnSpc>
              <a:spcBef>
                <a:spcPts val="0"/>
              </a:spcBef>
              <a:spcAft>
                <a:spcPts val="0"/>
              </a:spcAft>
              <a:buClr>
                <a:schemeClr val="dk1"/>
              </a:buClr>
              <a:buSzPts val="3000"/>
              <a:buNone/>
              <a:defRPr b="1" sz="3000">
                <a:solidFill>
                  <a:schemeClr val="dk2"/>
                </a:solidFill>
              </a:defRPr>
            </a:lvl9pPr>
          </a:lstStyle>
          <a:p/>
        </p:txBody>
      </p:sp>
      <p:sp>
        <p:nvSpPr>
          <p:cNvPr id="78" name="Google Shape;78;p17"/>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9" name="Google Shape;79;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31">
    <p:bg>
      <p:bgPr>
        <a:solidFill>
          <a:srgbClr val="FFFFFF"/>
        </a:solidFill>
      </p:bgPr>
    </p:bg>
    <p:spTree>
      <p:nvGrpSpPr>
        <p:cNvPr id="80" name="Shape 80"/>
        <p:cNvGrpSpPr/>
        <p:nvPr/>
      </p:nvGrpSpPr>
      <p:grpSpPr>
        <a:xfrm>
          <a:off x="0" y="0"/>
          <a:ext cx="0" cy="0"/>
          <a:chOff x="0" y="0"/>
          <a:chExt cx="0" cy="0"/>
        </a:xfrm>
      </p:grpSpPr>
      <p:sp>
        <p:nvSpPr>
          <p:cNvPr id="81" name="Google Shape;81;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idx="1" type="body"/>
          </p:nvPr>
        </p:nvSpPr>
        <p:spPr>
          <a:xfrm>
            <a:off x="3433225" y="2540500"/>
            <a:ext cx="5391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3" name="Google Shape;8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32">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88" name="Google Shape;88;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9" name="Google Shape;89;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90" name="Shape 90"/>
        <p:cNvGrpSpPr/>
        <p:nvPr/>
      </p:nvGrpSpPr>
      <p:grpSpPr>
        <a:xfrm>
          <a:off x="0" y="0"/>
          <a:ext cx="0" cy="0"/>
          <a:chOff x="0" y="0"/>
          <a:chExt cx="0" cy="0"/>
        </a:xfrm>
      </p:grpSpPr>
      <p:sp>
        <p:nvSpPr>
          <p:cNvPr id="91" name="Google Shape;91;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94" name="Google Shape;94;p20"/>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5" name="Google Shape;95;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25">
    <p:bg>
      <p:bgPr>
        <a:solidFill>
          <a:srgbClr val="FFFFFF"/>
        </a:solidFill>
      </p:bgPr>
    </p:bg>
    <p:spTree>
      <p:nvGrpSpPr>
        <p:cNvPr id="96" name="Shape 96"/>
        <p:cNvGrpSpPr/>
        <p:nvPr/>
      </p:nvGrpSpPr>
      <p:grpSpPr>
        <a:xfrm>
          <a:off x="0" y="0"/>
          <a:ext cx="0" cy="0"/>
          <a:chOff x="0" y="0"/>
          <a:chExt cx="0" cy="0"/>
        </a:xfrm>
      </p:grpSpPr>
      <p:sp>
        <p:nvSpPr>
          <p:cNvPr id="97" name="Google Shape;97;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21"/>
          <p:cNvSpPr txBox="1"/>
          <p:nvPr>
            <p:ph type="title"/>
          </p:nvPr>
        </p:nvSpPr>
        <p:spPr>
          <a:xfrm>
            <a:off x="523250" y="1523725"/>
            <a:ext cx="34779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100" name="Google Shape;100;p21"/>
          <p:cNvSpPr txBox="1"/>
          <p:nvPr>
            <p:ph idx="1" type="body"/>
          </p:nvPr>
        </p:nvSpPr>
        <p:spPr>
          <a:xfrm>
            <a:off x="523325" y="3020275"/>
            <a:ext cx="3477900" cy="15348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101" name="Shape 101"/>
        <p:cNvGrpSpPr/>
        <p:nvPr/>
      </p:nvGrpSpPr>
      <p:grpSpPr>
        <a:xfrm>
          <a:off x="0" y="0"/>
          <a:ext cx="0" cy="0"/>
          <a:chOff x="0" y="0"/>
          <a:chExt cx="0" cy="0"/>
        </a:xfrm>
      </p:grpSpPr>
      <p:sp>
        <p:nvSpPr>
          <p:cNvPr id="102" name="Google Shape;102;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2"/>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104" name="Google Shape;104;p22"/>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5" name="Google Shape;105;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2.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youtube.com/watch?v=m4kM5zwxThE"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hyperlink" Target="https://www.vox.com/first-person/2019/5/8/18535944/jessica-biel-measles-2019-outbreak-anti-va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hyperlink" Target="https://futurism.com/neoscope/poll-most-americans-think-anti-quarantine-protesters-idiots" TargetMode="External"/><Relationship Id="rId5" Type="http://schemas.openxmlformats.org/officeDocument/2006/relationships/hyperlink" Target="https://www.youtube.com/watch?v=AYrTp08p5C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3"/>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11" name="Google Shape;111;p23"/>
          <p:cNvSpPr txBox="1"/>
          <p:nvPr>
            <p:ph type="ctrTitle"/>
          </p:nvPr>
        </p:nvSpPr>
        <p:spPr>
          <a:xfrm>
            <a:off x="952075" y="1577950"/>
            <a:ext cx="7465500" cy="173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latin typeface="Fugaz One"/>
                <a:ea typeface="Fugaz One"/>
                <a:cs typeface="Fugaz One"/>
                <a:sym typeface="Fugaz One"/>
              </a:rPr>
              <a:t>NAVIGATING THE POST</a:t>
            </a:r>
            <a:r>
              <a:rPr b="1" lang="en" sz="5000">
                <a:latin typeface="Fugaz One"/>
                <a:ea typeface="Fugaz One"/>
                <a:cs typeface="Fugaz One"/>
                <a:sym typeface="Fugaz One"/>
              </a:rPr>
              <a:t>- </a:t>
            </a:r>
            <a:r>
              <a:rPr b="1" lang="en" sz="5000">
                <a:latin typeface="Fugaz One"/>
                <a:ea typeface="Fugaz One"/>
                <a:cs typeface="Fugaz One"/>
                <a:sym typeface="Fugaz One"/>
              </a:rPr>
              <a:t>TRUTH LANDSCAPE</a:t>
            </a:r>
            <a:endParaRPr b="1" sz="5000">
              <a:latin typeface="Fugaz One"/>
              <a:ea typeface="Fugaz One"/>
              <a:cs typeface="Fugaz One"/>
              <a:sym typeface="Fugaz One"/>
            </a:endParaRPr>
          </a:p>
        </p:txBody>
      </p:sp>
      <p:sp>
        <p:nvSpPr>
          <p:cNvPr id="112" name="Google Shape;112;p23"/>
          <p:cNvSpPr txBox="1"/>
          <p:nvPr>
            <p:ph idx="1" type="subTitle"/>
          </p:nvPr>
        </p:nvSpPr>
        <p:spPr>
          <a:xfrm>
            <a:off x="952075" y="3668950"/>
            <a:ext cx="7268100" cy="9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discuss ‘anti-establishment’ perspectives in a nuanced way </a:t>
            </a:r>
            <a:endParaRPr i="1" sz="2400"/>
          </a:p>
        </p:txBody>
      </p:sp>
      <p:sp>
        <p:nvSpPr>
          <p:cNvPr id="113" name="Google Shape;113;p23"/>
          <p:cNvSpPr txBox="1"/>
          <p:nvPr/>
        </p:nvSpPr>
        <p:spPr>
          <a:xfrm>
            <a:off x="1776475" y="530550"/>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BQ4</a:t>
            </a:r>
            <a:r>
              <a:rPr lang="en" sz="3000">
                <a:solidFill>
                  <a:srgbClr val="D0E0E3"/>
                </a:solidFill>
                <a:latin typeface="Proxima Nova"/>
                <a:ea typeface="Proxima Nova"/>
                <a:cs typeface="Proxima Nova"/>
                <a:sym typeface="Proxima Nova"/>
              </a:rPr>
              <a:t> Perspectives </a:t>
            </a:r>
            <a:r>
              <a:rPr b="1" i="1" lang="en" sz="3000">
                <a:solidFill>
                  <a:srgbClr val="D0E0E3"/>
                </a:solidFill>
                <a:latin typeface="Proxima Nova"/>
                <a:ea typeface="Proxima Nova"/>
                <a:cs typeface="Proxima Nova"/>
                <a:sym typeface="Proxima Nova"/>
              </a:rPr>
              <a:t>Lesson 5</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4" name="Google Shape;114;p23"/>
          <p:cNvPicPr preferRelativeResize="0"/>
          <p:nvPr/>
        </p:nvPicPr>
        <p:blipFill>
          <a:blip r:embed="rId4">
            <a:alphaModFix/>
          </a:blip>
          <a:stretch>
            <a:fillRect/>
          </a:stretch>
        </p:blipFill>
        <p:spPr>
          <a:xfrm>
            <a:off x="952076" y="499950"/>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77" name="Google Shape;177;p32"/>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 </a:t>
            </a:r>
            <a:r>
              <a:rPr b="1" i="1" lang="en" sz="1400">
                <a:highlight>
                  <a:srgbClr val="FBD1E6"/>
                </a:highlight>
              </a:rPr>
              <a:t>specific IA prompt</a:t>
            </a:r>
            <a:endParaRPr i="1" sz="1400"/>
          </a:p>
        </p:txBody>
      </p:sp>
      <p:graphicFrame>
        <p:nvGraphicFramePr>
          <p:cNvPr id="178" name="Google Shape;178;p32"/>
          <p:cNvGraphicFramePr/>
          <p:nvPr/>
        </p:nvGraphicFramePr>
        <p:xfrm>
          <a:off x="2002350" y="1768900"/>
          <a:ext cx="3000000" cy="3000000"/>
        </p:xfrm>
        <a:graphic>
          <a:graphicData uri="http://schemas.openxmlformats.org/drawingml/2006/table">
            <a:tbl>
              <a:tblPr>
                <a:noFill/>
                <a:tableStyleId>{7C61E798-8A4C-4C6B-83C8-A2E2E5187D40}</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000">
                          <a:solidFill>
                            <a:schemeClr val="dk2"/>
                          </a:solidFill>
                          <a:latin typeface="Proxima Nova"/>
                          <a:ea typeface="Proxima Nova"/>
                          <a:cs typeface="Proxima Nova"/>
                          <a:sym typeface="Proxima Nova"/>
                        </a:rPr>
                        <a:t>Could be linked to IAP-20 (personal experience), IAP-28 (objectivity), IAP-31 (evidence)</a:t>
                      </a:r>
                      <a:endParaRPr i="1" sz="10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84" name="Google Shape;184;p33"/>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85" name="Google Shape;185;p33"/>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86" name="Google Shape;186;p33"/>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87" name="Google Shape;187;p33"/>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4"/>
          <p:cNvPicPr preferRelativeResize="0"/>
          <p:nvPr/>
        </p:nvPicPr>
        <p:blipFill rotWithShape="1">
          <a:blip r:embed="rId3">
            <a:alphaModFix/>
          </a:blip>
          <a:srcRect b="12495" l="0" r="0" t="12502"/>
          <a:stretch/>
        </p:blipFill>
        <p:spPr>
          <a:xfrm>
            <a:off x="0" y="0"/>
            <a:ext cx="9144000" cy="5143496"/>
          </a:xfrm>
          <a:prstGeom prst="rect">
            <a:avLst/>
          </a:prstGeom>
          <a:noFill/>
          <a:ln>
            <a:noFill/>
          </a:ln>
        </p:spPr>
      </p:pic>
      <p:sp>
        <p:nvSpPr>
          <p:cNvPr id="120" name="Google Shape;120;p24"/>
          <p:cNvSpPr/>
          <p:nvPr/>
        </p:nvSpPr>
        <p:spPr>
          <a:xfrm>
            <a:off x="342825" y="1323975"/>
            <a:ext cx="3810300" cy="3467100"/>
          </a:xfrm>
          <a:prstGeom prst="rect">
            <a:avLst/>
          </a:prstGeom>
          <a:solidFill>
            <a:srgbClr val="000000">
              <a:alpha val="81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4"/>
          <p:cNvSpPr txBox="1"/>
          <p:nvPr>
            <p:ph type="title"/>
          </p:nvPr>
        </p:nvSpPr>
        <p:spPr>
          <a:xfrm>
            <a:off x="523250" y="1523725"/>
            <a:ext cx="3477900" cy="128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5000">
                <a:latin typeface="Ultra"/>
                <a:ea typeface="Ultra"/>
                <a:cs typeface="Ultra"/>
                <a:sym typeface="Ultra"/>
              </a:rPr>
              <a:t>Starter	</a:t>
            </a:r>
            <a:endParaRPr b="0" sz="5000">
              <a:latin typeface="Ultra"/>
              <a:ea typeface="Ultra"/>
              <a:cs typeface="Ultra"/>
              <a:sym typeface="Ultra"/>
            </a:endParaRPr>
          </a:p>
        </p:txBody>
      </p:sp>
      <p:sp>
        <p:nvSpPr>
          <p:cNvPr id="122" name="Google Shape;122;p24"/>
          <p:cNvSpPr txBox="1"/>
          <p:nvPr>
            <p:ph idx="1" type="body"/>
          </p:nvPr>
        </p:nvSpPr>
        <p:spPr>
          <a:xfrm>
            <a:off x="523325" y="2955800"/>
            <a:ext cx="3477900" cy="159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Why do people hold flat-earth and anti-vaccination beliefs?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5"/>
          <p:cNvPicPr preferRelativeResize="0"/>
          <p:nvPr/>
        </p:nvPicPr>
        <p:blipFill rotWithShape="1">
          <a:blip r:embed="rId3">
            <a:alphaModFix amt="60000"/>
          </a:blip>
          <a:srcRect b="0" l="27235" r="27235" t="0"/>
          <a:stretch/>
        </p:blipFill>
        <p:spPr>
          <a:xfrm>
            <a:off x="0" y="0"/>
            <a:ext cx="3512602" cy="5143498"/>
          </a:xfrm>
          <a:prstGeom prst="rect">
            <a:avLst/>
          </a:prstGeom>
          <a:noFill/>
          <a:ln>
            <a:noFill/>
          </a:ln>
        </p:spPr>
      </p:pic>
      <p:sp>
        <p:nvSpPr>
          <p:cNvPr id="128" name="Google Shape;128;p25"/>
          <p:cNvSpPr txBox="1"/>
          <p:nvPr>
            <p:ph type="title"/>
          </p:nvPr>
        </p:nvSpPr>
        <p:spPr>
          <a:xfrm>
            <a:off x="311700" y="307825"/>
            <a:ext cx="28896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Ultra"/>
                <a:ea typeface="Ultra"/>
                <a:cs typeface="Ultra"/>
                <a:sym typeface="Ultra"/>
              </a:rPr>
              <a:t>Becoming a ‘nuanced thinker’</a:t>
            </a:r>
            <a:endParaRPr>
              <a:latin typeface="Ultra"/>
              <a:ea typeface="Ultra"/>
              <a:cs typeface="Ultra"/>
              <a:sym typeface="Ultra"/>
            </a:endParaRPr>
          </a:p>
        </p:txBody>
      </p:sp>
      <p:sp>
        <p:nvSpPr>
          <p:cNvPr id="129" name="Google Shape;129;p25"/>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Nuance (noun)</a:t>
            </a:r>
            <a:endParaRPr b="1" sz="3000"/>
          </a:p>
          <a:p>
            <a:pPr indent="-342900" lvl="0" marL="457200" rtl="0" algn="l">
              <a:spcBef>
                <a:spcPts val="1600"/>
              </a:spcBef>
              <a:spcAft>
                <a:spcPts val="0"/>
              </a:spcAft>
              <a:buSzPts val="1800"/>
              <a:buChar char="●"/>
            </a:pPr>
            <a:r>
              <a:rPr lang="en"/>
              <a:t>A characteristic of something that is difficult to spot, but may be significant or important</a:t>
            </a:r>
            <a:endParaRPr/>
          </a:p>
          <a:p>
            <a:pPr indent="-342900" lvl="0" marL="457200" rtl="0" algn="l">
              <a:spcBef>
                <a:spcPts val="1600"/>
              </a:spcBef>
              <a:spcAft>
                <a:spcPts val="0"/>
              </a:spcAft>
              <a:buSzPts val="1800"/>
              <a:buChar char="●"/>
            </a:pPr>
            <a:r>
              <a:rPr lang="en"/>
              <a:t>A slight variation in meaning, appearance, form, sound, etc.</a:t>
            </a:r>
            <a:endParaRPr/>
          </a:p>
          <a:p>
            <a:pPr indent="0" lvl="0" marL="0" rtl="0" algn="l">
              <a:spcBef>
                <a:spcPts val="1600"/>
              </a:spcBef>
              <a:spcAft>
                <a:spcPts val="0"/>
              </a:spcAft>
              <a:buNone/>
            </a:pPr>
            <a:r>
              <a:rPr lang="en" sz="2400"/>
              <a:t>What do you think being a ‘nuanced thinker’ involves? </a:t>
            </a:r>
            <a:endParaRPr sz="2400"/>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10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10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1000"/>
                                        <p:tgtEl>
                                          <p:spTgt spid="1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animEffect filter="fade" transition="in">
                                      <p:cBhvr>
                                        <p:cTn dur="1000"/>
                                        <p:tgtEl>
                                          <p:spTgt spid="1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4" st="4"/>
                                            </p:txEl>
                                          </p:spTgt>
                                        </p:tgtEl>
                                        <p:attrNameLst>
                                          <p:attrName>style.visibility</p:attrName>
                                        </p:attrNameLst>
                                      </p:cBhvr>
                                      <p:to>
                                        <p:strVal val="visible"/>
                                      </p:to>
                                    </p:set>
                                    <p:animEffect filter="fade" transition="in">
                                      <p:cBhvr>
                                        <p:cTn dur="1000"/>
                                        <p:tgtEl>
                                          <p:spTgt spid="12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6"/>
          <p:cNvPicPr preferRelativeResize="0"/>
          <p:nvPr/>
        </p:nvPicPr>
        <p:blipFill rotWithShape="1">
          <a:blip r:embed="rId3">
            <a:alphaModFix/>
          </a:blip>
          <a:srcRect b="0" l="8130" r="8130" t="0"/>
          <a:stretch/>
        </p:blipFill>
        <p:spPr>
          <a:xfrm>
            <a:off x="3389000" y="0"/>
            <a:ext cx="5754899" cy="5143500"/>
          </a:xfrm>
          <a:prstGeom prst="rect">
            <a:avLst/>
          </a:prstGeom>
          <a:noFill/>
          <a:ln>
            <a:noFill/>
          </a:ln>
        </p:spPr>
      </p:pic>
      <p:sp>
        <p:nvSpPr>
          <p:cNvPr id="135" name="Google Shape;135;p26"/>
          <p:cNvSpPr txBox="1"/>
          <p:nvPr>
            <p:ph type="title"/>
          </p:nvPr>
        </p:nvSpPr>
        <p:spPr>
          <a:xfrm>
            <a:off x="237825" y="276850"/>
            <a:ext cx="2899800" cy="16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800">
                <a:solidFill>
                  <a:srgbClr val="45818E"/>
                </a:solidFill>
                <a:latin typeface="Ultra"/>
                <a:ea typeface="Ultra"/>
                <a:cs typeface="Ultra"/>
                <a:sym typeface="Ultra"/>
              </a:rPr>
              <a:t>Assessment targets in the TOK essay...</a:t>
            </a:r>
            <a:endParaRPr b="0" sz="2800">
              <a:solidFill>
                <a:srgbClr val="45818E"/>
              </a:solidFill>
              <a:latin typeface="Ultra"/>
              <a:ea typeface="Ultra"/>
              <a:cs typeface="Ultra"/>
              <a:sym typeface="Ultra"/>
            </a:endParaRPr>
          </a:p>
        </p:txBody>
      </p:sp>
      <p:sp>
        <p:nvSpPr>
          <p:cNvPr id="136" name="Google Shape;136;p26"/>
          <p:cNvSpPr txBox="1"/>
          <p:nvPr>
            <p:ph idx="1" type="body"/>
          </p:nvPr>
        </p:nvSpPr>
        <p:spPr>
          <a:xfrm>
            <a:off x="237950" y="2264300"/>
            <a:ext cx="2899800" cy="24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a:t>
            </a:r>
            <a:r>
              <a:rPr lang="en" sz="1600">
                <a:solidFill>
                  <a:schemeClr val="dk2"/>
                </a:solidFill>
              </a:rPr>
              <a:t>Accomplished, insightful, convincing”</a:t>
            </a:r>
            <a:endParaRPr sz="1600">
              <a:solidFill>
                <a:schemeClr val="dk2"/>
              </a:solidFill>
            </a:endParaRPr>
          </a:p>
          <a:p>
            <a:pPr indent="0" lvl="0" marL="0" rtl="0" algn="l">
              <a:spcBef>
                <a:spcPts val="1600"/>
              </a:spcBef>
              <a:spcAft>
                <a:spcPts val="0"/>
              </a:spcAft>
              <a:buNone/>
            </a:pPr>
            <a:r>
              <a:rPr lang="en" sz="1600">
                <a:solidFill>
                  <a:schemeClr val="dk2"/>
                </a:solidFill>
              </a:rPr>
              <a:t>“Clear awareness and evaluation of different points of view” </a:t>
            </a:r>
            <a:endParaRPr sz="1600">
              <a:solidFill>
                <a:schemeClr val="dk2"/>
              </a:solidFill>
            </a:endParaRPr>
          </a:p>
          <a:p>
            <a:pPr indent="0" lvl="0" marL="0" rtl="0" algn="l">
              <a:spcBef>
                <a:spcPts val="1600"/>
              </a:spcBef>
              <a:spcAft>
                <a:spcPts val="1600"/>
              </a:spcAft>
              <a:buNone/>
            </a:pPr>
            <a:r>
              <a:rPr lang="en" sz="1600">
                <a:solidFill>
                  <a:schemeClr val="dk2"/>
                </a:solidFill>
              </a:rPr>
              <a:t>How does being a nuanced thinker link to these targets?</a:t>
            </a:r>
            <a:endParaRPr sz="1600">
              <a:solidFill>
                <a:schemeClr val="dk2"/>
              </a:solidFill>
            </a:endParaRPr>
          </a:p>
        </p:txBody>
      </p:sp>
      <p:cxnSp>
        <p:nvCxnSpPr>
          <p:cNvPr id="137" name="Google Shape;137;p26"/>
          <p:cNvCxnSpPr/>
          <p:nvPr/>
        </p:nvCxnSpPr>
        <p:spPr>
          <a:xfrm>
            <a:off x="3389100" y="-2"/>
            <a:ext cx="300" cy="514350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Though not a new phenomenon, flat Earth theory has enjoyed a huge resurgence recently. A YouGov poll indicated that a third of Americans aged 18 to 24 were unsure of the shape of our planet, in spite of scientific proofs from Pythagoras to Nasa. Why has this happened now, and what does it tell us about society today?&#10;Subscribe to The Guardian on YouTube ► http://is.gd/subscribeguardian&#10;&#10;Today in Focus podcast ► https://www.theguardian.com/news/series/todayinfocus&#10;&#10;Support the Guardian ► https://theguardian.com/supportus&#10;&#10;Sign up for the Guardian documentaries newsletter ► https://www.theguardian.com/info/2016/sep/02/sign-up-for-the-guardian-documentaries-update&#10;&#10;The Guardian ► https://www.theguardian.com&#10;&#10;The Guardian YouTube network:&#10;&#10;Guardian News ► http://is.gd/guardianwires&#10;Owen Jones talks ► http://bit.ly/subsowenjones&#10;Guardian Football ► http://is.gd/guardianfootball&#10;Guardian Sport ► http://bit.ly/GDNsport&#10;Guardian Culture ► http://is.gd/guardianculture" id="142" name="Google Shape;142;p27" title="Flat Earth rising: meet the people casting aside 2,500 years of science">
            <a:hlinkClick r:id="rId3"/>
          </p:cNvPr>
          <p:cNvPicPr preferRelativeResize="0"/>
          <p:nvPr/>
        </p:nvPicPr>
        <p:blipFill>
          <a:blip r:embed="rId4">
            <a:alphaModFix/>
          </a:blip>
          <a:stretch>
            <a:fillRect/>
          </a:stretch>
        </p:blipFill>
        <p:spPr>
          <a:xfrm>
            <a:off x="3832208" y="691113"/>
            <a:ext cx="5015034" cy="3761276"/>
          </a:xfrm>
          <a:prstGeom prst="rect">
            <a:avLst/>
          </a:prstGeom>
          <a:noFill/>
          <a:ln>
            <a:noFill/>
          </a:ln>
        </p:spPr>
      </p:pic>
      <p:sp>
        <p:nvSpPr>
          <p:cNvPr id="143" name="Google Shape;143;p27"/>
          <p:cNvSpPr txBox="1"/>
          <p:nvPr>
            <p:ph type="title"/>
          </p:nvPr>
        </p:nvSpPr>
        <p:spPr>
          <a:xfrm>
            <a:off x="253300" y="672550"/>
            <a:ext cx="3275700" cy="89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900">
                <a:solidFill>
                  <a:srgbClr val="45818E"/>
                </a:solidFill>
                <a:latin typeface="Ultra"/>
                <a:ea typeface="Ultra"/>
                <a:cs typeface="Ultra"/>
                <a:sym typeface="Ultra"/>
              </a:rPr>
              <a:t>1. The ‘mother of all conspiracy theories’</a:t>
            </a:r>
            <a:endParaRPr b="0" sz="1900">
              <a:solidFill>
                <a:srgbClr val="45818E"/>
              </a:solidFill>
              <a:latin typeface="Ultra"/>
              <a:ea typeface="Ultra"/>
              <a:cs typeface="Ultra"/>
              <a:sym typeface="Ultra"/>
            </a:endParaRPr>
          </a:p>
        </p:txBody>
      </p:sp>
      <p:sp>
        <p:nvSpPr>
          <p:cNvPr id="144" name="Google Shape;144;p27"/>
          <p:cNvSpPr txBox="1"/>
          <p:nvPr>
            <p:ph idx="1" type="body"/>
          </p:nvPr>
        </p:nvSpPr>
        <p:spPr>
          <a:xfrm>
            <a:off x="176575" y="1692725"/>
            <a:ext cx="3429000" cy="274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Listen to the ideas of Dave Murphy, Roxanne Glen, and Bob Knodel.</a:t>
            </a:r>
            <a:endParaRPr/>
          </a:p>
          <a:p>
            <a:pPr indent="-317500" lvl="0" marL="457200" rtl="0" algn="l">
              <a:spcBef>
                <a:spcPts val="1600"/>
              </a:spcBef>
              <a:spcAft>
                <a:spcPts val="0"/>
              </a:spcAft>
              <a:buSzPts val="1400"/>
              <a:buChar char="●"/>
            </a:pPr>
            <a:r>
              <a:rPr lang="en"/>
              <a:t>How do their own life experiences and ambitions </a:t>
            </a:r>
            <a:r>
              <a:rPr b="1" lang="en">
                <a:solidFill>
                  <a:srgbClr val="CC4125"/>
                </a:solidFill>
              </a:rPr>
              <a:t>explain</a:t>
            </a:r>
            <a:r>
              <a:rPr lang="en"/>
              <a:t> their adherence to the flat-earth theory?</a:t>
            </a:r>
            <a:endParaRPr/>
          </a:p>
          <a:p>
            <a:pPr indent="-317500" lvl="0" marL="457200" rtl="0" algn="l">
              <a:spcBef>
                <a:spcPts val="1000"/>
              </a:spcBef>
              <a:spcAft>
                <a:spcPts val="1000"/>
              </a:spcAft>
              <a:buSzPts val="1400"/>
              <a:buChar char="●"/>
            </a:pPr>
            <a:r>
              <a:rPr lang="en"/>
              <a:t>How does our understanding of this belief change when we consider the human beings behind 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8"/>
          <p:cNvPicPr preferRelativeResize="0"/>
          <p:nvPr/>
        </p:nvPicPr>
        <p:blipFill rotWithShape="1">
          <a:blip r:embed="rId3">
            <a:alphaModFix/>
          </a:blip>
          <a:srcRect b="22589" l="-830" r="-506" t="21895"/>
          <a:stretch/>
        </p:blipFill>
        <p:spPr>
          <a:xfrm rot="-5400000">
            <a:off x="-1388276" y="2027100"/>
            <a:ext cx="4618051" cy="1089299"/>
          </a:xfrm>
          <a:prstGeom prst="rect">
            <a:avLst/>
          </a:prstGeom>
          <a:noFill/>
          <a:ln>
            <a:noFill/>
          </a:ln>
        </p:spPr>
      </p:pic>
      <p:sp>
        <p:nvSpPr>
          <p:cNvPr id="150" name="Google Shape;150;p28"/>
          <p:cNvSpPr txBox="1"/>
          <p:nvPr>
            <p:ph type="title"/>
          </p:nvPr>
        </p:nvSpPr>
        <p:spPr>
          <a:xfrm>
            <a:off x="1979125" y="233150"/>
            <a:ext cx="6890100" cy="114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400">
                <a:solidFill>
                  <a:srgbClr val="45818E"/>
                </a:solidFill>
                <a:latin typeface="Ultra"/>
                <a:ea typeface="Ultra"/>
                <a:cs typeface="Ultra"/>
                <a:sym typeface="Ultra"/>
              </a:rPr>
              <a:t>2. The anti-vaxxers</a:t>
            </a:r>
            <a:endParaRPr b="0" sz="4400">
              <a:solidFill>
                <a:srgbClr val="45818E"/>
              </a:solidFill>
              <a:latin typeface="Ultra"/>
              <a:ea typeface="Ultra"/>
              <a:cs typeface="Ultra"/>
              <a:sym typeface="Ultra"/>
            </a:endParaRPr>
          </a:p>
        </p:txBody>
      </p:sp>
      <p:sp>
        <p:nvSpPr>
          <p:cNvPr id="151" name="Google Shape;151;p28"/>
          <p:cNvSpPr txBox="1"/>
          <p:nvPr>
            <p:ph idx="1" type="body"/>
          </p:nvPr>
        </p:nvSpPr>
        <p:spPr>
          <a:xfrm>
            <a:off x="1979300" y="1565600"/>
            <a:ext cx="6890100" cy="331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Read </a:t>
            </a:r>
            <a:r>
              <a:rPr lang="en" sz="1500" u="sng">
                <a:solidFill>
                  <a:schemeClr val="hlink"/>
                </a:solidFill>
                <a:hlinkClick r:id="rId4"/>
              </a:rPr>
              <a:t>the article</a:t>
            </a:r>
            <a:r>
              <a:rPr lang="en" sz="1500"/>
              <a:t> by Dr Jennifer Reich, looking at why people refuse to vaccinate their children. Locate the following ideas, and </a:t>
            </a:r>
            <a:r>
              <a:rPr b="1" lang="en" sz="1500">
                <a:solidFill>
                  <a:srgbClr val="CC4125"/>
                </a:solidFill>
              </a:rPr>
              <a:t>explain</a:t>
            </a:r>
            <a:r>
              <a:rPr lang="en" sz="1500"/>
              <a:t> how they contribute towards people deciding not to vaccinate their children.</a:t>
            </a:r>
            <a:endParaRPr sz="1500"/>
          </a:p>
          <a:p>
            <a:pPr indent="-323850" lvl="0" marL="457200" rtl="0" algn="l">
              <a:spcBef>
                <a:spcPts val="1600"/>
              </a:spcBef>
              <a:spcAft>
                <a:spcPts val="0"/>
              </a:spcAft>
              <a:buSzPts val="1500"/>
              <a:buChar char="●"/>
            </a:pPr>
            <a:r>
              <a:rPr lang="en" sz="1500"/>
              <a:t>Government agencies being “too close” to pharmaceutical companies</a:t>
            </a:r>
            <a:endParaRPr sz="1500"/>
          </a:p>
          <a:p>
            <a:pPr indent="-323850" lvl="0" marL="457200" rtl="0" algn="l">
              <a:spcBef>
                <a:spcPts val="0"/>
              </a:spcBef>
              <a:spcAft>
                <a:spcPts val="0"/>
              </a:spcAft>
              <a:buSzPts val="1500"/>
              <a:buChar char="●"/>
            </a:pPr>
            <a:r>
              <a:rPr lang="en" sz="1500"/>
              <a:t>High-stakes decision-making for mothers</a:t>
            </a:r>
            <a:endParaRPr sz="1500"/>
          </a:p>
          <a:p>
            <a:pPr indent="-323850" lvl="0" marL="457200" rtl="0" algn="l">
              <a:spcBef>
                <a:spcPts val="0"/>
              </a:spcBef>
              <a:spcAft>
                <a:spcPts val="0"/>
              </a:spcAft>
              <a:buSzPts val="1500"/>
              <a:buChar char="●"/>
            </a:pPr>
            <a:r>
              <a:rPr lang="en" sz="1500"/>
              <a:t>A culture of individualist parenting &amp; healthcare</a:t>
            </a:r>
            <a:endParaRPr sz="1500"/>
          </a:p>
          <a:p>
            <a:pPr indent="-323850" lvl="0" marL="457200" rtl="0" algn="l">
              <a:spcBef>
                <a:spcPts val="0"/>
              </a:spcBef>
              <a:spcAft>
                <a:spcPts val="0"/>
              </a:spcAft>
              <a:buSzPts val="1500"/>
              <a:buChar char="●"/>
            </a:pPr>
            <a:r>
              <a:rPr lang="en" sz="1500"/>
              <a:t>Shared values and practices</a:t>
            </a:r>
            <a:endParaRPr sz="1500"/>
          </a:p>
          <a:p>
            <a:pPr indent="-323850" lvl="0" marL="457200" rtl="0" algn="l">
              <a:spcBef>
                <a:spcPts val="0"/>
              </a:spcBef>
              <a:spcAft>
                <a:spcPts val="0"/>
              </a:spcAft>
              <a:buSzPts val="1500"/>
              <a:buChar char="●"/>
            </a:pPr>
            <a:r>
              <a:rPr lang="en" sz="1500"/>
              <a:t>Fear of uncertainties in a world that feels increasingly risky</a:t>
            </a:r>
            <a:endParaRPr sz="1500"/>
          </a:p>
          <a:p>
            <a:pPr indent="0" lvl="0" marL="0" rtl="0" algn="l">
              <a:spcBef>
                <a:spcPts val="1600"/>
              </a:spcBef>
              <a:spcAft>
                <a:spcPts val="1600"/>
              </a:spcAft>
              <a:buNone/>
            </a:pPr>
            <a:r>
              <a:rPr lang="en" sz="1500"/>
              <a:t>Overall, how does this help us understand and empathise with those who hold anti-vax beliefs?</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9"/>
          <p:cNvPicPr preferRelativeResize="0"/>
          <p:nvPr/>
        </p:nvPicPr>
        <p:blipFill rotWithShape="1">
          <a:blip r:embed="rId3">
            <a:alphaModFix amt="60000"/>
          </a:blip>
          <a:srcRect b="0" l="27220" r="27215" t="0"/>
          <a:stretch/>
        </p:blipFill>
        <p:spPr>
          <a:xfrm>
            <a:off x="0" y="0"/>
            <a:ext cx="3512602" cy="5143497"/>
          </a:xfrm>
          <a:prstGeom prst="rect">
            <a:avLst/>
          </a:prstGeom>
          <a:noFill/>
          <a:ln>
            <a:noFill/>
          </a:ln>
        </p:spPr>
      </p:pic>
      <p:sp>
        <p:nvSpPr>
          <p:cNvPr id="157" name="Google Shape;157;p29"/>
          <p:cNvSpPr txBox="1"/>
          <p:nvPr>
            <p:ph type="title"/>
          </p:nvPr>
        </p:nvSpPr>
        <p:spPr>
          <a:xfrm>
            <a:off x="311700" y="307825"/>
            <a:ext cx="29091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Ultra"/>
                <a:ea typeface="Ultra"/>
                <a:cs typeface="Ultra"/>
                <a:sym typeface="Ultra"/>
              </a:rPr>
              <a:t>3. The quarantine protestors </a:t>
            </a:r>
            <a:endParaRPr>
              <a:latin typeface="Ultra"/>
              <a:ea typeface="Ultra"/>
              <a:cs typeface="Ultra"/>
              <a:sym typeface="Ultra"/>
            </a:endParaRPr>
          </a:p>
        </p:txBody>
      </p:sp>
      <p:sp>
        <p:nvSpPr>
          <p:cNvPr id="158" name="Google Shape;158;p29"/>
          <p:cNvSpPr txBox="1"/>
          <p:nvPr>
            <p:ph idx="1" type="body"/>
          </p:nvPr>
        </p:nvSpPr>
        <p:spPr>
          <a:xfrm>
            <a:off x="3797575" y="364950"/>
            <a:ext cx="5064600" cy="44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Write down the impression you get about the protestors from </a:t>
            </a:r>
            <a:r>
              <a:rPr lang="en" sz="1300" u="sng">
                <a:solidFill>
                  <a:schemeClr val="hlink"/>
                </a:solidFill>
                <a:hlinkClick r:id="rId4"/>
              </a:rPr>
              <a:t>this article</a:t>
            </a:r>
            <a:r>
              <a:rPr lang="en" sz="1300"/>
              <a:t>? Is this the ‘whole story’ about why people are protesting?</a:t>
            </a:r>
            <a:endParaRPr sz="1300"/>
          </a:p>
          <a:p>
            <a:pPr indent="0" lvl="0" marL="0" rtl="0" algn="l">
              <a:spcBef>
                <a:spcPts val="1600"/>
              </a:spcBef>
              <a:spcAft>
                <a:spcPts val="0"/>
              </a:spcAft>
              <a:buNone/>
            </a:pPr>
            <a:r>
              <a:rPr lang="en" sz="1300"/>
              <a:t>Watch</a:t>
            </a:r>
            <a:r>
              <a:rPr lang="en" sz="1300"/>
              <a:t> </a:t>
            </a:r>
            <a:r>
              <a:rPr lang="en" sz="1300" u="sng">
                <a:solidFill>
                  <a:schemeClr val="accent5"/>
                </a:solidFill>
                <a:hlinkClick r:id="rId5">
                  <a:extLst>
                    <a:ext uri="{A12FA001-AC4F-418D-AE19-62706E023703}">
                      <ahyp:hlinkClr val="tx"/>
                    </a:ext>
                  </a:extLst>
                </a:hlinkClick>
              </a:rPr>
              <a:t>this video</a:t>
            </a:r>
            <a:r>
              <a:rPr lang="en" sz="1300"/>
              <a:t>, and use it to help you </a:t>
            </a:r>
            <a:r>
              <a:rPr b="1" lang="en" sz="1300">
                <a:solidFill>
                  <a:srgbClr val="CC4125"/>
                </a:solidFill>
              </a:rPr>
              <a:t>interpret</a:t>
            </a:r>
            <a:r>
              <a:rPr lang="en" sz="1300"/>
              <a:t> the situation in a more nuanced way. Refer to:</a:t>
            </a:r>
            <a:endParaRPr sz="1300"/>
          </a:p>
          <a:p>
            <a:pPr indent="-311150" lvl="0" marL="457200" rtl="0" algn="l">
              <a:spcBef>
                <a:spcPts val="1600"/>
              </a:spcBef>
              <a:spcAft>
                <a:spcPts val="0"/>
              </a:spcAft>
              <a:buSzPts val="1300"/>
              <a:buChar char="●"/>
            </a:pPr>
            <a:r>
              <a:rPr lang="en" sz="1300"/>
              <a:t>Genuine economic hardship</a:t>
            </a:r>
            <a:endParaRPr sz="1300"/>
          </a:p>
          <a:p>
            <a:pPr indent="-311150" lvl="0" marL="457200" rtl="0" algn="l">
              <a:spcBef>
                <a:spcPts val="0"/>
              </a:spcBef>
              <a:spcAft>
                <a:spcPts val="0"/>
              </a:spcAft>
              <a:buSzPts val="1300"/>
              <a:buChar char="●"/>
            </a:pPr>
            <a:r>
              <a:rPr lang="en" sz="1300"/>
              <a:t>An expression of patriotism</a:t>
            </a:r>
            <a:endParaRPr sz="1300"/>
          </a:p>
          <a:p>
            <a:pPr indent="-311150" lvl="0" marL="457200" rtl="0" algn="l">
              <a:spcBef>
                <a:spcPts val="0"/>
              </a:spcBef>
              <a:spcAft>
                <a:spcPts val="0"/>
              </a:spcAft>
              <a:buSzPts val="1300"/>
              <a:buChar char="●"/>
            </a:pPr>
            <a:r>
              <a:rPr lang="en" sz="1300"/>
              <a:t>Suspicion of governmental </a:t>
            </a:r>
            <a:r>
              <a:rPr b="1" lang="en" sz="1300">
                <a:solidFill>
                  <a:srgbClr val="CC4125"/>
                </a:solidFill>
              </a:rPr>
              <a:t>power</a:t>
            </a:r>
            <a:endParaRPr b="1" sz="1300">
              <a:solidFill>
                <a:srgbClr val="CC4125"/>
              </a:solidFill>
            </a:endParaRPr>
          </a:p>
          <a:p>
            <a:pPr indent="-311150" lvl="0" marL="457200" rtl="0" algn="l">
              <a:spcBef>
                <a:spcPts val="0"/>
              </a:spcBef>
              <a:spcAft>
                <a:spcPts val="0"/>
              </a:spcAft>
              <a:buSzPts val="1300"/>
              <a:buChar char="●"/>
            </a:pPr>
            <a:r>
              <a:rPr b="1" lang="en" sz="1300">
                <a:solidFill>
                  <a:srgbClr val="CC4125"/>
                </a:solidFill>
              </a:rPr>
              <a:t>Certainty</a:t>
            </a:r>
            <a:r>
              <a:rPr lang="en" sz="1300"/>
              <a:t> of empirical (first-hand) </a:t>
            </a:r>
            <a:r>
              <a:rPr b="1" lang="en" sz="1300">
                <a:solidFill>
                  <a:srgbClr val="CC4125"/>
                </a:solidFill>
              </a:rPr>
              <a:t>evidence</a:t>
            </a:r>
            <a:endParaRPr b="1" sz="1300">
              <a:solidFill>
                <a:srgbClr val="CC4125"/>
              </a:solidFill>
            </a:endParaRPr>
          </a:p>
          <a:p>
            <a:pPr indent="-311150" lvl="0" marL="457200" rtl="0" algn="l">
              <a:spcBef>
                <a:spcPts val="0"/>
              </a:spcBef>
              <a:spcAft>
                <a:spcPts val="0"/>
              </a:spcAft>
              <a:buSzPts val="1300"/>
              <a:buChar char="●"/>
            </a:pPr>
            <a:r>
              <a:rPr lang="en" sz="1300"/>
              <a:t>Religious outlooks</a:t>
            </a:r>
            <a:endParaRPr sz="1300"/>
          </a:p>
          <a:p>
            <a:pPr indent="-311150" lvl="0" marL="457200" rtl="0" algn="l">
              <a:spcBef>
                <a:spcPts val="0"/>
              </a:spcBef>
              <a:spcAft>
                <a:spcPts val="0"/>
              </a:spcAft>
              <a:buSzPts val="1300"/>
              <a:buChar char="●"/>
            </a:pPr>
            <a:r>
              <a:rPr lang="en" sz="1300"/>
              <a:t>Hostility towards science and scientists</a:t>
            </a:r>
            <a:endParaRPr sz="1300"/>
          </a:p>
          <a:p>
            <a:pPr indent="-311150" lvl="0" marL="457200" rtl="0" algn="l">
              <a:spcBef>
                <a:spcPts val="0"/>
              </a:spcBef>
              <a:spcAft>
                <a:spcPts val="0"/>
              </a:spcAft>
              <a:buSzPts val="1300"/>
              <a:buChar char="●"/>
            </a:pPr>
            <a:r>
              <a:rPr lang="en" sz="1300"/>
              <a:t>An egalitarian outlook towards ‘expertise’</a:t>
            </a:r>
            <a:endParaRPr sz="1300"/>
          </a:p>
          <a:p>
            <a:pPr indent="-311150" lvl="0" marL="457200" rtl="0" algn="l">
              <a:spcBef>
                <a:spcPts val="0"/>
              </a:spcBef>
              <a:spcAft>
                <a:spcPts val="0"/>
              </a:spcAft>
              <a:buSzPts val="1300"/>
              <a:buChar char="●"/>
            </a:pPr>
            <a:r>
              <a:rPr lang="en" sz="1300"/>
              <a:t>Political beliefs</a:t>
            </a:r>
            <a:endParaRPr sz="1300"/>
          </a:p>
          <a:p>
            <a:pPr indent="-311150" lvl="0" marL="457200" rtl="0" algn="l">
              <a:spcBef>
                <a:spcPts val="0"/>
              </a:spcBef>
              <a:spcAft>
                <a:spcPts val="0"/>
              </a:spcAft>
              <a:buSzPts val="1300"/>
              <a:buChar char="●"/>
            </a:pPr>
            <a:r>
              <a:rPr lang="en" sz="1300"/>
              <a:t>Confirmation bias</a:t>
            </a:r>
            <a:endParaRPr sz="1300"/>
          </a:p>
          <a:p>
            <a:pPr indent="0" lvl="0" marL="0" rtl="0" algn="l">
              <a:spcBef>
                <a:spcPts val="1600"/>
              </a:spcBef>
              <a:spcAft>
                <a:spcPts val="0"/>
              </a:spcAft>
              <a:buNone/>
            </a:pPr>
            <a:r>
              <a:rPr lang="en" sz="1300"/>
              <a:t>Overall, why should we be careful about </a:t>
            </a:r>
            <a:r>
              <a:rPr b="1" lang="en" sz="1300">
                <a:solidFill>
                  <a:srgbClr val="CC4125"/>
                </a:solidFill>
              </a:rPr>
              <a:t>explaining</a:t>
            </a:r>
            <a:r>
              <a:rPr lang="en" sz="1300"/>
              <a:t> people’s behaviour via a ‘single story’?</a:t>
            </a:r>
            <a:endParaRPr sz="1300"/>
          </a:p>
          <a:p>
            <a:pPr indent="0" lvl="0" marL="0" rtl="0" algn="l">
              <a:spcBef>
                <a:spcPts val="1600"/>
              </a:spcBef>
              <a:spcAft>
                <a:spcPts val="0"/>
              </a:spcAft>
              <a:buNone/>
            </a:pPr>
            <a:r>
              <a:t/>
            </a:r>
            <a:endParaRPr sz="1300"/>
          </a:p>
          <a:p>
            <a:pPr indent="0" lvl="0" marL="0" rtl="0" algn="l">
              <a:spcBef>
                <a:spcPts val="1600"/>
              </a:spcBef>
              <a:spcAft>
                <a:spcPts val="1600"/>
              </a:spcAft>
              <a:buNone/>
            </a:pPr>
            <a:r>
              <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0"/>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64" name="Google Shape;164;p30"/>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65" name="Google Shape;165;p30"/>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Related exhibition prompt</a:t>
            </a:r>
            <a:r>
              <a:rPr lang="en"/>
              <a:t> </a:t>
            </a:r>
            <a:r>
              <a:rPr i="1" lang="en"/>
              <a:t>What is the relationship between personal experience and knowledge? (IAP-20) </a:t>
            </a:r>
            <a:endParaRPr i="1"/>
          </a:p>
          <a:p>
            <a:pPr indent="-342900" lvl="0" marL="457200" rtl="0" algn="l">
              <a:spcBef>
                <a:spcPts val="1600"/>
              </a:spcBef>
              <a:spcAft>
                <a:spcPts val="0"/>
              </a:spcAft>
              <a:buSzPts val="1800"/>
              <a:buChar char="●"/>
            </a:pPr>
            <a:r>
              <a:rPr lang="en"/>
              <a:t>Refer to the ideas from this lesson to answer this question</a:t>
            </a:r>
            <a:endParaRPr/>
          </a:p>
          <a:p>
            <a:pPr indent="-342900" lvl="0" marL="457200" rtl="0" algn="l">
              <a:spcBef>
                <a:spcPts val="1000"/>
              </a:spcBef>
              <a:spcAft>
                <a:spcPts val="0"/>
              </a:spcAft>
              <a:buSzPts val="1800"/>
              <a:buChar char="●"/>
            </a:pPr>
            <a:r>
              <a:rPr lang="en"/>
              <a:t>For example, think about how the personal experiences of those holding ‘anti-establishment’ ideas have led to them developing their beliefs.</a:t>
            </a:r>
            <a:endParaRPr/>
          </a:p>
          <a:p>
            <a:pPr indent="-342900" lvl="0" marL="457200" rtl="0" algn="l">
              <a:spcBef>
                <a:spcPts val="1000"/>
              </a:spcBef>
              <a:spcAft>
                <a:spcPts val="0"/>
              </a:spcAft>
              <a:buSzPts val="1800"/>
              <a:buChar char="●"/>
            </a:pPr>
            <a:r>
              <a:rPr lang="en"/>
              <a:t>Which objects could help to illustrate your answer?</a:t>
            </a:r>
            <a:endParaRPr/>
          </a:p>
          <a:p>
            <a:pPr indent="0" lvl="0" marL="0" rtl="0" algn="l">
              <a:spcBef>
                <a:spcPts val="10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31"/>
          <p:cNvPicPr preferRelativeResize="0"/>
          <p:nvPr/>
        </p:nvPicPr>
        <p:blipFill rotWithShape="1">
          <a:blip r:embed="rId3">
            <a:alphaModFix/>
          </a:blip>
          <a:srcRect b="29145" l="0" r="0" t="24444"/>
          <a:stretch/>
        </p:blipFill>
        <p:spPr>
          <a:xfrm>
            <a:off x="0" y="0"/>
            <a:ext cx="9144000" cy="2828049"/>
          </a:xfrm>
          <a:prstGeom prst="rect">
            <a:avLst/>
          </a:prstGeom>
          <a:noFill/>
          <a:ln>
            <a:noFill/>
          </a:ln>
        </p:spPr>
      </p:pic>
      <p:sp>
        <p:nvSpPr>
          <p:cNvPr id="171" name="Google Shape;171;p31"/>
          <p:cNvSpPr txBox="1"/>
          <p:nvPr>
            <p:ph idx="1" type="body"/>
          </p:nvPr>
        </p:nvSpPr>
        <p:spPr>
          <a:xfrm>
            <a:off x="291650" y="3203925"/>
            <a:ext cx="8532900" cy="163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“If we're to address the broader polarisation of society, attempting to understand, empathise and build trust, are surely important tools to use whatever the shape of your world.” </a:t>
            </a:r>
            <a:endParaRPr sz="1600"/>
          </a:p>
          <a:p>
            <a:pPr indent="0" lvl="0" marL="0" rtl="0" algn="r">
              <a:spcBef>
                <a:spcPts val="0"/>
              </a:spcBef>
              <a:spcAft>
                <a:spcPts val="0"/>
              </a:spcAft>
              <a:buNone/>
            </a:pPr>
            <a:r>
              <a:rPr i="1" lang="en" sz="1600"/>
              <a:t>(Richard Sprenger)</a:t>
            </a:r>
            <a:endParaRPr i="1" sz="1600"/>
          </a:p>
          <a:p>
            <a:pPr indent="0" lvl="0" marL="0" rtl="0" algn="l">
              <a:spcBef>
                <a:spcPts val="0"/>
              </a:spcBef>
              <a:spcAft>
                <a:spcPts val="0"/>
              </a:spcAft>
              <a:buNone/>
            </a:pPr>
            <a:r>
              <a:t/>
            </a:r>
            <a:endParaRPr sz="1600"/>
          </a:p>
          <a:p>
            <a:pPr indent="0" lvl="0" marL="0" rtl="0" algn="l">
              <a:spcBef>
                <a:spcPts val="0"/>
              </a:spcBef>
              <a:spcAft>
                <a:spcPts val="1600"/>
              </a:spcAft>
              <a:buNone/>
            </a:pPr>
            <a:r>
              <a:rPr lang="en" sz="1600"/>
              <a:t>What role does being a ‘nuanced thinker’ play in helping us to do this?</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